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74" r:id="rId3"/>
    <p:sldId id="260" r:id="rId4"/>
    <p:sldId id="262" r:id="rId5"/>
    <p:sldId id="271" r:id="rId6"/>
    <p:sldId id="263" r:id="rId7"/>
    <p:sldId id="272" r:id="rId8"/>
    <p:sldId id="277" r:id="rId9"/>
    <p:sldId id="278" r:id="rId10"/>
    <p:sldId id="279" r:id="rId11"/>
    <p:sldId id="280" r:id="rId12"/>
    <p:sldId id="281" r:id="rId13"/>
    <p:sldId id="282" r:id="rId14"/>
    <p:sldId id="283" r:id="rId15"/>
    <p:sldId id="284" r:id="rId16"/>
    <p:sldId id="264" r:id="rId17"/>
    <p:sldId id="273" r:id="rId18"/>
    <p:sldId id="276" r:id="rId19"/>
    <p:sldId id="275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0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25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5923F103-BC34-4FE4-A40E-EDDEECFDA5D0}" type="datetimeFigureOut">
              <a:rPr lang="en-US" dirty="0"/>
              <a:pPr/>
              <a:t>10/28/2020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r>
              <a:rPr lang="en-US" dirty="0"/>
              <a:t>
              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 panorámic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A1CC3-2375-41D4-9E03-427CAF2A4C1A}" type="datetimeFigureOut">
              <a:rPr lang="en-US" dirty="0"/>
              <a:t>10/28/2020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16868-8199-4C2C-A5B1-63AEE139F88E}" type="datetimeFigureOut">
              <a:rPr lang="en-US" dirty="0"/>
              <a:t>10/28/2020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9FF7F-6988-44CC-821B-644E70CD2F73}" type="datetimeFigureOut">
              <a:rPr lang="en-US" dirty="0"/>
              <a:t>10/28/2020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2C299-16B2-4475-990D-751901EACC14}" type="datetimeFigureOut">
              <a:rPr lang="en-US" dirty="0"/>
              <a:t>10/28/2020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86839-B9D8-4651-8783-F325ECE74E65}" type="datetimeFigureOut">
              <a:rPr lang="en-US" dirty="0"/>
              <a:t>10/28/2020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de image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84F64-32F6-45C5-931F-ADC1662401D0}" type="datetimeFigureOut">
              <a:rPr lang="en-US" dirty="0"/>
              <a:t>10/28/2020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53086D93-FCAC-47E0-A2EE-787E62CA814C}" type="datetimeFigureOut">
              <a:rPr lang="en-US" dirty="0"/>
              <a:t>10/28/2020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CDA879A6-0FD0-4734-A311-86BFCA472E6E}" type="datetimeFigureOut">
              <a:rPr lang="en-US" dirty="0"/>
              <a:t>10/28/2020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9CA7B-DFD4-44B5-8C60-D14B8CD1FB59}" type="datetimeFigureOut">
              <a:rPr lang="en-US" dirty="0"/>
              <a:t>10/28/2020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E6425-0181-43F2-84FC-787E803FD2F8}" type="datetimeFigureOut">
              <a:rPr lang="en-US" dirty="0"/>
              <a:t>10/28/2020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B8791-F1B0-41E7-B7FD-A781E65C4266}" type="datetimeFigureOut">
              <a:rPr lang="en-US" dirty="0"/>
              <a:t>10/28/2020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D63B2-E120-4ED8-B27B-C685F510A5FE}" type="datetimeFigureOut">
              <a:rPr lang="en-US" dirty="0"/>
              <a:t>10/28/2020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18ACC-A947-437B-A130-35BD54FDF1E9}" type="datetimeFigureOut">
              <a:rPr lang="en-US" dirty="0"/>
              <a:t>10/28/2020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D7E02-BCB8-4D50-A234-369438C08659}" type="datetimeFigureOut">
              <a:rPr lang="en-US" dirty="0"/>
              <a:t>10/28/2020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86A4C-8E40-4F87-A4F0-01A0687C5742}" type="datetimeFigureOut">
              <a:rPr lang="en-US" dirty="0"/>
              <a:t>10/28/2020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72C73-2D91-4E12-BA25-F0AA0C03599B}" type="datetimeFigureOut">
              <a:rPr lang="en-US" dirty="0"/>
              <a:t>10/28/2020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2BE451C3-0FF4-47C4-B829-773ADF60F88C}" type="datetimeFigureOut">
              <a:rPr lang="en-US" dirty="0"/>
              <a:t>10/28/2020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
              </a:t>
            </a:r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3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72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649589B5-3E1C-4E05-BFA2-7386ED2BB23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409" t="35152" r="52818" b="23394"/>
          <a:stretch/>
        </p:blipFill>
        <p:spPr>
          <a:xfrm>
            <a:off x="1413162" y="615141"/>
            <a:ext cx="9110751" cy="5624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9568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contenido 2">
            <a:extLst>
              <a:ext uri="{FF2B5EF4-FFF2-40B4-BE49-F238E27FC236}">
                <a16:creationId xmlns:a16="http://schemas.microsoft.com/office/drawing/2014/main" id="{3E69D57F-4C00-4863-8ABE-8F5B372E17C3}"/>
              </a:ext>
            </a:extLst>
          </p:cNvPr>
          <p:cNvSpPr txBox="1">
            <a:spLocks/>
          </p:cNvSpPr>
          <p:nvPr/>
        </p:nvSpPr>
        <p:spPr>
          <a:xfrm>
            <a:off x="1298965" y="5041783"/>
            <a:ext cx="8825659" cy="23468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 dirty="0"/>
          </a:p>
        </p:txBody>
      </p:sp>
      <p:sp>
        <p:nvSpPr>
          <p:cNvPr id="5" name="Marcador de contenido 2">
            <a:extLst>
              <a:ext uri="{FF2B5EF4-FFF2-40B4-BE49-F238E27FC236}">
                <a16:creationId xmlns:a16="http://schemas.microsoft.com/office/drawing/2014/main" id="{A0790612-7178-4D8F-8385-57977602E253}"/>
              </a:ext>
            </a:extLst>
          </p:cNvPr>
          <p:cNvSpPr txBox="1">
            <a:spLocks/>
          </p:cNvSpPr>
          <p:nvPr/>
        </p:nvSpPr>
        <p:spPr>
          <a:xfrm>
            <a:off x="753681" y="2495841"/>
            <a:ext cx="8825659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s-CO" dirty="0"/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0D3C2B42-1101-4DC6-9062-9C8B351FF9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1667" y="411060"/>
            <a:ext cx="8772957" cy="636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7043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contenido 2">
            <a:extLst>
              <a:ext uri="{FF2B5EF4-FFF2-40B4-BE49-F238E27FC236}">
                <a16:creationId xmlns:a16="http://schemas.microsoft.com/office/drawing/2014/main" id="{3E69D57F-4C00-4863-8ABE-8F5B372E17C3}"/>
              </a:ext>
            </a:extLst>
          </p:cNvPr>
          <p:cNvSpPr txBox="1">
            <a:spLocks/>
          </p:cNvSpPr>
          <p:nvPr/>
        </p:nvSpPr>
        <p:spPr>
          <a:xfrm>
            <a:off x="1298965" y="5041783"/>
            <a:ext cx="8825659" cy="23468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 dirty="0"/>
          </a:p>
        </p:txBody>
      </p:sp>
      <p:sp>
        <p:nvSpPr>
          <p:cNvPr id="5" name="Marcador de contenido 2">
            <a:extLst>
              <a:ext uri="{FF2B5EF4-FFF2-40B4-BE49-F238E27FC236}">
                <a16:creationId xmlns:a16="http://schemas.microsoft.com/office/drawing/2014/main" id="{A0790612-7178-4D8F-8385-57977602E253}"/>
              </a:ext>
            </a:extLst>
          </p:cNvPr>
          <p:cNvSpPr txBox="1">
            <a:spLocks/>
          </p:cNvSpPr>
          <p:nvPr/>
        </p:nvSpPr>
        <p:spPr>
          <a:xfrm>
            <a:off x="753681" y="2495841"/>
            <a:ext cx="8825659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s-CO" dirty="0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D5A9D16F-2A41-4F43-995A-0BCCC894F03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0413" t="13792" r="12821" b="19633"/>
          <a:stretch/>
        </p:blipFill>
        <p:spPr>
          <a:xfrm>
            <a:off x="1619076" y="627076"/>
            <a:ext cx="8154098" cy="5379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7776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contenido 2">
            <a:extLst>
              <a:ext uri="{FF2B5EF4-FFF2-40B4-BE49-F238E27FC236}">
                <a16:creationId xmlns:a16="http://schemas.microsoft.com/office/drawing/2014/main" id="{3E69D57F-4C00-4863-8ABE-8F5B372E17C3}"/>
              </a:ext>
            </a:extLst>
          </p:cNvPr>
          <p:cNvSpPr txBox="1">
            <a:spLocks/>
          </p:cNvSpPr>
          <p:nvPr/>
        </p:nvSpPr>
        <p:spPr>
          <a:xfrm>
            <a:off x="1298965" y="5041783"/>
            <a:ext cx="8825659" cy="23468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 dirty="0"/>
          </a:p>
        </p:txBody>
      </p:sp>
      <p:sp>
        <p:nvSpPr>
          <p:cNvPr id="5" name="Marcador de contenido 2">
            <a:extLst>
              <a:ext uri="{FF2B5EF4-FFF2-40B4-BE49-F238E27FC236}">
                <a16:creationId xmlns:a16="http://schemas.microsoft.com/office/drawing/2014/main" id="{A0790612-7178-4D8F-8385-57977602E253}"/>
              </a:ext>
            </a:extLst>
          </p:cNvPr>
          <p:cNvSpPr txBox="1">
            <a:spLocks/>
          </p:cNvSpPr>
          <p:nvPr/>
        </p:nvSpPr>
        <p:spPr>
          <a:xfrm>
            <a:off x="753681" y="2495841"/>
            <a:ext cx="8825659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s-CO" dirty="0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F45504E9-DBF4-40AB-A06E-54C5CD48149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0825" t="12355" r="12959" b="19756"/>
          <a:stretch/>
        </p:blipFill>
        <p:spPr>
          <a:xfrm>
            <a:off x="1932554" y="691791"/>
            <a:ext cx="8192070" cy="5564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5736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contenido 2">
            <a:extLst>
              <a:ext uri="{FF2B5EF4-FFF2-40B4-BE49-F238E27FC236}">
                <a16:creationId xmlns:a16="http://schemas.microsoft.com/office/drawing/2014/main" id="{3E69D57F-4C00-4863-8ABE-8F5B372E17C3}"/>
              </a:ext>
            </a:extLst>
          </p:cNvPr>
          <p:cNvSpPr txBox="1">
            <a:spLocks/>
          </p:cNvSpPr>
          <p:nvPr/>
        </p:nvSpPr>
        <p:spPr>
          <a:xfrm>
            <a:off x="1298965" y="5041783"/>
            <a:ext cx="8825659" cy="23468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 dirty="0"/>
          </a:p>
        </p:txBody>
      </p:sp>
      <p:sp>
        <p:nvSpPr>
          <p:cNvPr id="5" name="Marcador de contenido 2">
            <a:extLst>
              <a:ext uri="{FF2B5EF4-FFF2-40B4-BE49-F238E27FC236}">
                <a16:creationId xmlns:a16="http://schemas.microsoft.com/office/drawing/2014/main" id="{A0790612-7178-4D8F-8385-57977602E253}"/>
              </a:ext>
            </a:extLst>
          </p:cNvPr>
          <p:cNvSpPr txBox="1">
            <a:spLocks/>
          </p:cNvSpPr>
          <p:nvPr/>
        </p:nvSpPr>
        <p:spPr>
          <a:xfrm>
            <a:off x="753681" y="2495841"/>
            <a:ext cx="8825659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s-CO" dirty="0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347F66A0-2426-4EA2-87A0-A3C96F3629A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0619" t="26482" r="13234" b="8625"/>
          <a:stretch/>
        </p:blipFill>
        <p:spPr>
          <a:xfrm>
            <a:off x="1518408" y="801149"/>
            <a:ext cx="8606216" cy="5595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256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contenido 2">
            <a:extLst>
              <a:ext uri="{FF2B5EF4-FFF2-40B4-BE49-F238E27FC236}">
                <a16:creationId xmlns:a16="http://schemas.microsoft.com/office/drawing/2014/main" id="{3E69D57F-4C00-4863-8ABE-8F5B372E17C3}"/>
              </a:ext>
            </a:extLst>
          </p:cNvPr>
          <p:cNvSpPr txBox="1">
            <a:spLocks/>
          </p:cNvSpPr>
          <p:nvPr/>
        </p:nvSpPr>
        <p:spPr>
          <a:xfrm>
            <a:off x="1298965" y="5041783"/>
            <a:ext cx="8825659" cy="23468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 dirty="0"/>
          </a:p>
        </p:txBody>
      </p:sp>
      <p:sp>
        <p:nvSpPr>
          <p:cNvPr id="5" name="Marcador de contenido 2">
            <a:extLst>
              <a:ext uri="{FF2B5EF4-FFF2-40B4-BE49-F238E27FC236}">
                <a16:creationId xmlns:a16="http://schemas.microsoft.com/office/drawing/2014/main" id="{A0790612-7178-4D8F-8385-57977602E253}"/>
              </a:ext>
            </a:extLst>
          </p:cNvPr>
          <p:cNvSpPr txBox="1">
            <a:spLocks/>
          </p:cNvSpPr>
          <p:nvPr/>
        </p:nvSpPr>
        <p:spPr>
          <a:xfrm>
            <a:off x="753681" y="2495841"/>
            <a:ext cx="8825659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s-CO" dirty="0"/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83B26461-AE26-4785-88D2-685BF8BD07C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0757" t="27768" r="13234" b="10337"/>
          <a:stretch/>
        </p:blipFill>
        <p:spPr>
          <a:xfrm>
            <a:off x="1879134" y="945858"/>
            <a:ext cx="8370478" cy="5203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3921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contenido 2">
            <a:extLst>
              <a:ext uri="{FF2B5EF4-FFF2-40B4-BE49-F238E27FC236}">
                <a16:creationId xmlns:a16="http://schemas.microsoft.com/office/drawing/2014/main" id="{3E69D57F-4C00-4863-8ABE-8F5B372E17C3}"/>
              </a:ext>
            </a:extLst>
          </p:cNvPr>
          <p:cNvSpPr txBox="1">
            <a:spLocks/>
          </p:cNvSpPr>
          <p:nvPr/>
        </p:nvSpPr>
        <p:spPr>
          <a:xfrm>
            <a:off x="1298965" y="5041783"/>
            <a:ext cx="8825659" cy="23468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 dirty="0"/>
          </a:p>
        </p:txBody>
      </p:sp>
      <p:sp>
        <p:nvSpPr>
          <p:cNvPr id="5" name="Marcador de contenido 2">
            <a:extLst>
              <a:ext uri="{FF2B5EF4-FFF2-40B4-BE49-F238E27FC236}">
                <a16:creationId xmlns:a16="http://schemas.microsoft.com/office/drawing/2014/main" id="{A0790612-7178-4D8F-8385-57977602E253}"/>
              </a:ext>
            </a:extLst>
          </p:cNvPr>
          <p:cNvSpPr txBox="1">
            <a:spLocks/>
          </p:cNvSpPr>
          <p:nvPr/>
        </p:nvSpPr>
        <p:spPr>
          <a:xfrm>
            <a:off x="753681" y="2495841"/>
            <a:ext cx="8825659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s-CO" dirty="0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9EBBE46E-217A-45D4-8C57-D3AEFE21BA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150" y="2495841"/>
            <a:ext cx="9791700" cy="3918809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7D739B7D-F4BA-48EA-992B-0DDBD3937D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9831" y="748200"/>
            <a:ext cx="8105775" cy="1028700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25ABD4E8-9BA7-4E93-9858-6CC74C00B3B2}"/>
              </a:ext>
            </a:extLst>
          </p:cNvPr>
          <p:cNvSpPr txBox="1"/>
          <p:nvPr/>
        </p:nvSpPr>
        <p:spPr>
          <a:xfrm>
            <a:off x="1070995" y="2172675"/>
            <a:ext cx="1005001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SE ELIGEN LOS REPRESENTANTES DE LAS ASOCIACIÓN DE USUARIOS  ANTE LOS DISTINTOS COMITES DE PARTICIPACIÓN SOCIAL PARA REPRESENTACIÓN DE LOS USUARIOS</a:t>
            </a:r>
          </a:p>
        </p:txBody>
      </p:sp>
    </p:spTree>
    <p:extLst>
      <p:ext uri="{BB962C8B-B14F-4D97-AF65-F5344CB8AC3E}">
        <p14:creationId xmlns:p14="http://schemas.microsoft.com/office/powerpoint/2010/main" val="4254814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uadroTexto 6">
            <a:extLst>
              <a:ext uri="{FF2B5EF4-FFF2-40B4-BE49-F238E27FC236}">
                <a16:creationId xmlns:a16="http://schemas.microsoft.com/office/drawing/2014/main" id="{84E1F3D8-2E5B-4598-834F-2425B5112441}"/>
              </a:ext>
            </a:extLst>
          </p:cNvPr>
          <p:cNvSpPr txBox="1"/>
          <p:nvPr/>
        </p:nvSpPr>
        <p:spPr>
          <a:xfrm>
            <a:off x="903316" y="602022"/>
            <a:ext cx="954097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sz="4000" b="1" dirty="0">
                <a:solidFill>
                  <a:schemeClr val="bg1"/>
                </a:solidFill>
              </a:rPr>
              <a:t>PRINCIPALES FUNCIONES DEL COMITÉ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13BE5BB6-4E7B-4BC4-8164-B20CE6D195A3}"/>
              </a:ext>
            </a:extLst>
          </p:cNvPr>
          <p:cNvSpPr txBox="1"/>
          <p:nvPr/>
        </p:nvSpPr>
        <p:spPr>
          <a:xfrm>
            <a:off x="1098958" y="1437549"/>
            <a:ext cx="9890620" cy="43396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 sz="2300" dirty="0">
                <a:solidFill>
                  <a:schemeClr val="bg1"/>
                </a:solidFill>
              </a:rPr>
              <a:t>Participar en la planeación, toma de decisiones, vigilancia y control de la gestión de la afiliación, administración y prestación de los servicios de salud.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 sz="2300" dirty="0">
                <a:solidFill>
                  <a:schemeClr val="bg1"/>
                </a:solidFill>
              </a:rPr>
              <a:t>Velar por la calidad y oportunidad en la prestación de los servicios, por la defensa de los derechos de los usuarios y por el cumplimiento de los deberes de los mismos.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 sz="2300" dirty="0">
                <a:solidFill>
                  <a:schemeClr val="bg1"/>
                </a:solidFill>
              </a:rPr>
              <a:t>Velar porque las peticiones de quejas, reclamos y sugerencias ante las instituciones de salud, sean respondidas de manera oportuna.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 sz="2300" dirty="0">
                <a:solidFill>
                  <a:schemeClr val="bg1"/>
                </a:solidFill>
              </a:rPr>
              <a:t>Solicitar capacitación en los temas que consideren necesarios para adelantar su labor y para el mejoramiento de la calidad de los servicios. </a:t>
            </a:r>
          </a:p>
        </p:txBody>
      </p:sp>
    </p:spTree>
    <p:extLst>
      <p:ext uri="{BB962C8B-B14F-4D97-AF65-F5344CB8AC3E}">
        <p14:creationId xmlns:p14="http://schemas.microsoft.com/office/powerpoint/2010/main" val="3876967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uadroTexto 6">
            <a:extLst>
              <a:ext uri="{FF2B5EF4-FFF2-40B4-BE49-F238E27FC236}">
                <a16:creationId xmlns:a16="http://schemas.microsoft.com/office/drawing/2014/main" id="{84E1F3D8-2E5B-4598-834F-2425B5112441}"/>
              </a:ext>
            </a:extLst>
          </p:cNvPr>
          <p:cNvSpPr txBox="1"/>
          <p:nvPr/>
        </p:nvSpPr>
        <p:spPr>
          <a:xfrm>
            <a:off x="629174" y="568466"/>
            <a:ext cx="954097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sz="4000" dirty="0">
                <a:solidFill>
                  <a:schemeClr val="bg1"/>
                </a:solidFill>
              </a:rPr>
              <a:t>FUNCIONES DEL PRESIDENTE</a:t>
            </a:r>
            <a:endParaRPr lang="es-CO" sz="4000" b="1" dirty="0">
              <a:solidFill>
                <a:schemeClr val="bg1"/>
              </a:solidFill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13BE5BB6-4E7B-4BC4-8164-B20CE6D195A3}"/>
              </a:ext>
            </a:extLst>
          </p:cNvPr>
          <p:cNvSpPr txBox="1"/>
          <p:nvPr/>
        </p:nvSpPr>
        <p:spPr>
          <a:xfrm>
            <a:off x="1098958" y="1437549"/>
            <a:ext cx="9890620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indent="-514350" algn="just">
              <a:buFont typeface="+mj-lt"/>
              <a:buAutoNum type="arabicPeriod"/>
            </a:pPr>
            <a:r>
              <a:rPr lang="es-CO" sz="2800" dirty="0">
                <a:solidFill>
                  <a:schemeClr val="bg1"/>
                </a:solidFill>
              </a:rPr>
              <a:t>Informar periódicamente a los usuarios sobre modificaciones en la prestación de servicios. </a:t>
            </a:r>
          </a:p>
          <a:p>
            <a:pPr marL="514350" indent="-514350" algn="just">
              <a:buFont typeface="+mj-lt"/>
              <a:buAutoNum type="arabicPeriod"/>
            </a:pPr>
            <a:endParaRPr lang="es-CO" sz="2800" dirty="0">
              <a:solidFill>
                <a:schemeClr val="bg1"/>
              </a:solidFill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es-CO" sz="2800" dirty="0">
                <a:solidFill>
                  <a:schemeClr val="bg1"/>
                </a:solidFill>
              </a:rPr>
              <a:t>Mantener informados a los usuarios sobre decisiones que se tomen en las distintas instancias de participación en las cuales hay representantes de asociaciones de usuarios. </a:t>
            </a:r>
          </a:p>
          <a:p>
            <a:pPr algn="just"/>
            <a:r>
              <a:rPr lang="es-CO" sz="2800" dirty="0">
                <a:solidFill>
                  <a:schemeClr val="bg1"/>
                </a:solidFill>
              </a:rPr>
              <a:t>3. Convocar a las reuniones.</a:t>
            </a:r>
          </a:p>
        </p:txBody>
      </p:sp>
    </p:spTree>
    <p:extLst>
      <p:ext uri="{BB962C8B-B14F-4D97-AF65-F5344CB8AC3E}">
        <p14:creationId xmlns:p14="http://schemas.microsoft.com/office/powerpoint/2010/main" val="170133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uadroTexto 6">
            <a:extLst>
              <a:ext uri="{FF2B5EF4-FFF2-40B4-BE49-F238E27FC236}">
                <a16:creationId xmlns:a16="http://schemas.microsoft.com/office/drawing/2014/main" id="{84E1F3D8-2E5B-4598-834F-2425B5112441}"/>
              </a:ext>
            </a:extLst>
          </p:cNvPr>
          <p:cNvSpPr txBox="1"/>
          <p:nvPr/>
        </p:nvSpPr>
        <p:spPr>
          <a:xfrm>
            <a:off x="692090" y="1456781"/>
            <a:ext cx="526828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sz="2400" b="1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FUNCIONES DEL VICEPRESIDENTE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13BE5BB6-4E7B-4BC4-8164-B20CE6D195A3}"/>
              </a:ext>
            </a:extLst>
          </p:cNvPr>
          <p:cNvSpPr txBox="1"/>
          <p:nvPr/>
        </p:nvSpPr>
        <p:spPr>
          <a:xfrm>
            <a:off x="963335" y="2142225"/>
            <a:ext cx="4997042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indent="-514350" algn="just">
              <a:buAutoNum type="arabicPeriod"/>
            </a:pPr>
            <a:r>
              <a:rPr lang="es-CO" sz="2400" dirty="0">
                <a:solidFill>
                  <a:schemeClr val="bg1"/>
                </a:solidFill>
              </a:rPr>
              <a:t>Reemplazar al Presidente en las ausencias temporales. </a:t>
            </a:r>
          </a:p>
          <a:p>
            <a:pPr algn="just"/>
            <a:r>
              <a:rPr lang="es-CO" sz="2400" dirty="0">
                <a:solidFill>
                  <a:schemeClr val="bg1"/>
                </a:solidFill>
              </a:rPr>
              <a:t>2. Reemplazar al Presidente por ausencia definitiva hasta que se convoque para una nueva elección.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D7B7FC5D-B2D7-4B7F-8E70-F8682F96E037}"/>
              </a:ext>
            </a:extLst>
          </p:cNvPr>
          <p:cNvSpPr txBox="1"/>
          <p:nvPr/>
        </p:nvSpPr>
        <p:spPr>
          <a:xfrm>
            <a:off x="6403597" y="2142225"/>
            <a:ext cx="4997042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es-CO" sz="2400" dirty="0">
                <a:solidFill>
                  <a:schemeClr val="bg1"/>
                </a:solidFill>
              </a:rPr>
              <a:t>Levantar las actas de cada reunión </a:t>
            </a:r>
          </a:p>
          <a:p>
            <a:pPr marL="342900" indent="-342900">
              <a:buAutoNum type="arabicPeriod"/>
            </a:pPr>
            <a:r>
              <a:rPr lang="es-CO" sz="2400" dirty="0">
                <a:solidFill>
                  <a:schemeClr val="bg1"/>
                </a:solidFill>
              </a:rPr>
              <a:t>Elaborar las convocatorias a una reunión </a:t>
            </a:r>
          </a:p>
          <a:p>
            <a:pPr marL="342900" indent="-342900">
              <a:buAutoNum type="arabicPeriod"/>
            </a:pPr>
            <a:r>
              <a:rPr lang="es-CO" sz="2400" dirty="0">
                <a:solidFill>
                  <a:schemeClr val="bg1"/>
                </a:solidFill>
              </a:rPr>
              <a:t>Organizar y manejar el archivo y correspondencia de la ASOCIACIÓN DE USUARIOS 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C4599350-CC3F-4286-A9BA-1F98B3751CF5}"/>
              </a:ext>
            </a:extLst>
          </p:cNvPr>
          <p:cNvSpPr txBox="1"/>
          <p:nvPr/>
        </p:nvSpPr>
        <p:spPr>
          <a:xfrm>
            <a:off x="6403597" y="1411933"/>
            <a:ext cx="4997042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2600" b="1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FUNCIONES</a:t>
            </a:r>
            <a:r>
              <a:rPr lang="es-CO" sz="2400" b="1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 DEL SECRETARIO(A):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5D47C7A9-6841-447C-BCC5-ACCF7043A9F0}"/>
              </a:ext>
            </a:extLst>
          </p:cNvPr>
          <p:cNvSpPr txBox="1"/>
          <p:nvPr/>
        </p:nvSpPr>
        <p:spPr>
          <a:xfrm>
            <a:off x="963334" y="4985720"/>
            <a:ext cx="468245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2400" dirty="0">
                <a:solidFill>
                  <a:schemeClr val="bg1"/>
                </a:solidFill>
              </a:rPr>
              <a:t>1. Servir de Vocero de los usuarios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68B9D8D1-8F6F-463C-9C81-1EC1E867C79A}"/>
              </a:ext>
            </a:extLst>
          </p:cNvPr>
          <p:cNvSpPr txBox="1"/>
          <p:nvPr/>
        </p:nvSpPr>
        <p:spPr>
          <a:xfrm>
            <a:off x="670419" y="4470724"/>
            <a:ext cx="526828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sz="2400" b="1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FUNCIONES DE LOS VOCALES</a:t>
            </a:r>
          </a:p>
        </p:txBody>
      </p:sp>
    </p:spTree>
    <p:extLst>
      <p:ext uri="{BB962C8B-B14F-4D97-AF65-F5344CB8AC3E}">
        <p14:creationId xmlns:p14="http://schemas.microsoft.com/office/powerpoint/2010/main" val="2996982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0D735518-F622-4ECE-87D1-0E8B94D227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95069"/>
            <a:ext cx="11430000" cy="6000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3791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91EF2E83-3B1B-47FA-8F03-3D726E865587}"/>
              </a:ext>
            </a:extLst>
          </p:cNvPr>
          <p:cNvSpPr txBox="1"/>
          <p:nvPr/>
        </p:nvSpPr>
        <p:spPr>
          <a:xfrm>
            <a:off x="1132514" y="1635853"/>
            <a:ext cx="9420836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CO" sz="2400" dirty="0">
                <a:solidFill>
                  <a:schemeClr val="bg1"/>
                </a:solidFill>
              </a:rPr>
              <a:t>“. La Alianza o asociación de usuarios es una agrupación de afiliados del régimen contributivo y subsidiado, del Sistema General de Seguridad Social en Salud, que tienen derecho a utilizar unos servicios de salud, de acuerdo con su sistema de afiliación, que velarán por la calidad del servicio y la defensa del usuario. </a:t>
            </a:r>
          </a:p>
          <a:p>
            <a:pPr algn="just"/>
            <a:r>
              <a:rPr lang="es-CO" sz="2400" dirty="0">
                <a:solidFill>
                  <a:schemeClr val="bg1"/>
                </a:solidFill>
              </a:rPr>
              <a:t>Todas las personas afiliadas al Sistema General de Seguridad Social en Salud podrán participar en las instituciones del sistema formando asociaciones o alianzas de usuarios que los representarán ante las instituciones prestadoras de servicios de salud y ante las empresas promotoras de salud, del orden público, mixto y privado”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51B5A9F0-47B7-4696-871C-59AD1C60B14C}"/>
              </a:ext>
            </a:extLst>
          </p:cNvPr>
          <p:cNvSpPr txBox="1"/>
          <p:nvPr/>
        </p:nvSpPr>
        <p:spPr>
          <a:xfrm>
            <a:off x="880844" y="553457"/>
            <a:ext cx="942083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dirty="0">
                <a:solidFill>
                  <a:schemeClr val="bg1"/>
                </a:solidFill>
              </a:rPr>
              <a:t> QUE SON LAS A</a:t>
            </a:r>
            <a:r>
              <a:rPr lang="es-CO" sz="1800" dirty="0">
                <a:solidFill>
                  <a:schemeClr val="bg1"/>
                </a:solidFill>
              </a:rPr>
              <a:t>LIANZAS O ASOCIACIONES DE USUARIOS </a:t>
            </a:r>
            <a:r>
              <a:rPr lang="es-CO" dirty="0">
                <a:solidFill>
                  <a:schemeClr val="bg1"/>
                </a:solidFill>
              </a:rPr>
              <a:t>¨artículo 10 del decreto 1757de 1994¨</a:t>
            </a:r>
          </a:p>
        </p:txBody>
      </p:sp>
    </p:spTree>
    <p:extLst>
      <p:ext uri="{BB962C8B-B14F-4D97-AF65-F5344CB8AC3E}">
        <p14:creationId xmlns:p14="http://schemas.microsoft.com/office/powerpoint/2010/main" val="689410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571662B3-A8C5-472C-9E1F-AB701FD7555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0275" t="15168" r="14404" b="24648"/>
          <a:stretch/>
        </p:blipFill>
        <p:spPr>
          <a:xfrm>
            <a:off x="1400961" y="703579"/>
            <a:ext cx="8907471" cy="5450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8542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BB80B0B0-3D9F-41CF-9F9C-6A504D9CF059}"/>
              </a:ext>
            </a:extLst>
          </p:cNvPr>
          <p:cNvSpPr txBox="1"/>
          <p:nvPr/>
        </p:nvSpPr>
        <p:spPr>
          <a:xfrm>
            <a:off x="548641" y="1443840"/>
            <a:ext cx="11072552" cy="54322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CO" sz="3200" b="0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La convocatoria para su conformación la realiza la gerencia de la institución, invitando a todos los usuarios a hacer parte de la Asociación de Usuarios.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endParaRPr lang="es-CO" sz="3200" b="0" i="0" dirty="0">
              <a:solidFill>
                <a:schemeClr val="bg1"/>
              </a:solidFill>
              <a:effectLst/>
              <a:latin typeface="Open Sans" panose="020B0606030504020204" pitchFamily="34" charset="0"/>
            </a:endParaRP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CO" sz="3200" b="0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El día de la asamblea de constitución, en el momento de ingreso al recinto, se registran todos los asistentes, teniendo en cuanta la siguiente información: Nombre completo, Dirección, Teléfono, Tipo de Afiliación al SGSSS, Nombre de la EPS, Documento de Identidad, Firma del Usuario</a:t>
            </a:r>
            <a:r>
              <a:rPr lang="es-CO" sz="3200" dirty="0">
                <a:solidFill>
                  <a:schemeClr val="bg1"/>
                </a:solidFill>
                <a:latin typeface="Open Sans" panose="020B0606030504020204" pitchFamily="34" charset="0"/>
              </a:rPr>
              <a:t>.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endParaRPr lang="es-CO" sz="2700" dirty="0">
              <a:solidFill>
                <a:srgbClr val="444444"/>
              </a:solidFill>
              <a:latin typeface="Open Sans" panose="020B0606030504020204" pitchFamily="34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84E1F3D8-2E5B-4598-834F-2425B5112441}"/>
              </a:ext>
            </a:extLst>
          </p:cNvPr>
          <p:cNvSpPr txBox="1"/>
          <p:nvPr/>
        </p:nvSpPr>
        <p:spPr>
          <a:xfrm>
            <a:off x="903317" y="602022"/>
            <a:ext cx="912183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sz="4000" b="1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CONFORMACIÓN Y OPERATIVIDAD</a:t>
            </a:r>
            <a:endParaRPr lang="es-CO" sz="4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2054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BB80B0B0-3D9F-41CF-9F9C-6A504D9CF059}"/>
              </a:ext>
            </a:extLst>
          </p:cNvPr>
          <p:cNvSpPr txBox="1"/>
          <p:nvPr/>
        </p:nvSpPr>
        <p:spPr>
          <a:xfrm>
            <a:off x="548641" y="1443840"/>
            <a:ext cx="11072552" cy="52475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CO" sz="4400" b="0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La Secretaria de Salud de cada municipio realiza seguimiento y vigila que las IPS y EPS garanticen la existencia y funcionamiento efectivo de este espacio de participación, en cumplimiento de la reglamentación vigente.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endParaRPr lang="es-CO" sz="2700" dirty="0">
              <a:solidFill>
                <a:srgbClr val="444444"/>
              </a:solidFill>
              <a:latin typeface="Open Sans" panose="020B0606030504020204" pitchFamily="34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84E1F3D8-2E5B-4598-834F-2425B5112441}"/>
              </a:ext>
            </a:extLst>
          </p:cNvPr>
          <p:cNvSpPr txBox="1"/>
          <p:nvPr/>
        </p:nvSpPr>
        <p:spPr>
          <a:xfrm>
            <a:off x="903317" y="602022"/>
            <a:ext cx="912183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sz="4000" b="1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CONFORMACIÓN Y OPERATIVIDAD</a:t>
            </a:r>
            <a:endParaRPr lang="es-CO" sz="4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5083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BB80B0B0-3D9F-41CF-9F9C-6A504D9CF059}"/>
              </a:ext>
            </a:extLst>
          </p:cNvPr>
          <p:cNvSpPr txBox="1"/>
          <p:nvPr/>
        </p:nvSpPr>
        <p:spPr>
          <a:xfrm>
            <a:off x="399012" y="1309908"/>
            <a:ext cx="11072552" cy="49552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CO" sz="3200" b="0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Es importante el acompañamiento permanente por parte de la institución a través de la asignación de un funcionario que actúe como puente entre los usuarios y la institución. </a:t>
            </a:r>
          </a:p>
          <a:p>
            <a:pPr algn="just"/>
            <a:endParaRPr lang="es-CO" sz="3200" b="0" i="0" dirty="0">
              <a:solidFill>
                <a:schemeClr val="bg1"/>
              </a:solidFill>
              <a:effectLst/>
              <a:latin typeface="Open Sans" panose="020B0606030504020204" pitchFamily="34" charset="0"/>
            </a:endParaRP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CO" sz="3200" b="0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También se requiere apoyo logístico para la realización de las diferentes actividades, es el caso de poder disponer de un salón para reuniones, papelería, acceso a llamadas, etc.</a:t>
            </a:r>
          </a:p>
          <a:p>
            <a:pPr algn="just"/>
            <a:endParaRPr lang="es-CO" sz="2800" b="0" i="0" dirty="0">
              <a:solidFill>
                <a:schemeClr val="bg1"/>
              </a:solidFill>
              <a:effectLst/>
              <a:latin typeface="Open Sans" panose="020B0606030504020204" pitchFamily="34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84E1F3D8-2E5B-4598-834F-2425B5112441}"/>
              </a:ext>
            </a:extLst>
          </p:cNvPr>
          <p:cNvSpPr txBox="1"/>
          <p:nvPr/>
        </p:nvSpPr>
        <p:spPr>
          <a:xfrm>
            <a:off x="903317" y="602022"/>
            <a:ext cx="912183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sz="4000" b="1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CONFORMACIÓN Y OPERATIVIDAD</a:t>
            </a:r>
            <a:endParaRPr lang="es-CO" sz="4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4290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BB80B0B0-3D9F-41CF-9F9C-6A504D9CF059}"/>
              </a:ext>
            </a:extLst>
          </p:cNvPr>
          <p:cNvSpPr txBox="1"/>
          <p:nvPr/>
        </p:nvSpPr>
        <p:spPr>
          <a:xfrm>
            <a:off x="399012" y="1309908"/>
            <a:ext cx="11072552" cy="32932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endParaRPr lang="es-CO" sz="2800" b="0" i="0" dirty="0">
              <a:solidFill>
                <a:schemeClr val="bg1"/>
              </a:solidFill>
              <a:effectLst/>
              <a:latin typeface="Open Sans" panose="020B0606030504020204" pitchFamily="34" charset="0"/>
            </a:endParaRP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CO" sz="3600" b="0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La Asociación de Usuarios debe elaborar un plan de acción que comprenda capacitación y actividades concretas a desarrollar definiendo responsable, tiempo, lugar y recursos disponibles.</a:t>
            </a:r>
            <a:endParaRPr lang="es-CO" sz="3600" dirty="0">
              <a:solidFill>
                <a:schemeClr val="bg1"/>
              </a:solidFill>
              <a:latin typeface="Open Sans" panose="020B0606030504020204" pitchFamily="34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84E1F3D8-2E5B-4598-834F-2425B5112441}"/>
              </a:ext>
            </a:extLst>
          </p:cNvPr>
          <p:cNvSpPr txBox="1"/>
          <p:nvPr/>
        </p:nvSpPr>
        <p:spPr>
          <a:xfrm>
            <a:off x="903317" y="602022"/>
            <a:ext cx="912183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sz="4000" b="1" i="0" dirty="0">
                <a:solidFill>
                  <a:schemeClr val="bg1"/>
                </a:solidFill>
                <a:effectLst/>
                <a:latin typeface="Open Sans" panose="020B0606030504020204" pitchFamily="34" charset="0"/>
              </a:rPr>
              <a:t>CONFORMACIÓN Y OPERATIVIDAD</a:t>
            </a:r>
            <a:endParaRPr lang="es-CO" sz="4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1656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81AB2C1-890C-4018-A512-68E95F646C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CO" dirty="0"/>
              <a:t>CARGOS QUE DEBEN CONFORMAR EL COMITÉ 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F069D17-C615-43BB-B5C1-07FCF9BFD5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1281" y="2343441"/>
            <a:ext cx="8825659" cy="3416300"/>
          </a:xfrm>
        </p:spPr>
        <p:txBody>
          <a:bodyPr/>
          <a:lstStyle/>
          <a:p>
            <a:r>
              <a:rPr lang="es-CO" sz="3600" dirty="0"/>
              <a:t>PRESIDENTE </a:t>
            </a:r>
          </a:p>
          <a:p>
            <a:r>
              <a:rPr lang="es-CO" sz="3600" dirty="0"/>
              <a:t>VICEPRESIDENTE</a:t>
            </a:r>
          </a:p>
          <a:p>
            <a:r>
              <a:rPr lang="es-CO" sz="3600" dirty="0"/>
              <a:t>SERETARIA(O)</a:t>
            </a:r>
          </a:p>
          <a:p>
            <a:r>
              <a:rPr lang="es-CO" sz="3600" dirty="0"/>
              <a:t>VOCAL (POR LO MENOS 1)</a:t>
            </a:r>
            <a:endParaRPr lang="es-CO" dirty="0"/>
          </a:p>
        </p:txBody>
      </p:sp>
      <p:sp>
        <p:nvSpPr>
          <p:cNvPr id="4" name="Marcador de contenido 2">
            <a:extLst>
              <a:ext uri="{FF2B5EF4-FFF2-40B4-BE49-F238E27FC236}">
                <a16:creationId xmlns:a16="http://schemas.microsoft.com/office/drawing/2014/main" id="{3E69D57F-4C00-4863-8ABE-8F5B372E17C3}"/>
              </a:ext>
            </a:extLst>
          </p:cNvPr>
          <p:cNvSpPr txBox="1">
            <a:spLocks/>
          </p:cNvSpPr>
          <p:nvPr/>
        </p:nvSpPr>
        <p:spPr>
          <a:xfrm>
            <a:off x="1298965" y="5041783"/>
            <a:ext cx="8825659" cy="23468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 dirty="0"/>
          </a:p>
        </p:txBody>
      </p:sp>
      <p:sp>
        <p:nvSpPr>
          <p:cNvPr id="5" name="Marcador de contenido 2">
            <a:extLst>
              <a:ext uri="{FF2B5EF4-FFF2-40B4-BE49-F238E27FC236}">
                <a16:creationId xmlns:a16="http://schemas.microsoft.com/office/drawing/2014/main" id="{A0790612-7178-4D8F-8385-57977602E253}"/>
              </a:ext>
            </a:extLst>
          </p:cNvPr>
          <p:cNvSpPr txBox="1">
            <a:spLocks/>
          </p:cNvSpPr>
          <p:nvPr/>
        </p:nvSpPr>
        <p:spPr>
          <a:xfrm>
            <a:off x="753681" y="2495841"/>
            <a:ext cx="8825659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dirty="0"/>
              <a:t>)</a:t>
            </a:r>
          </a:p>
        </p:txBody>
      </p:sp>
      <p:sp>
        <p:nvSpPr>
          <p:cNvPr id="6" name="Título 1">
            <a:extLst>
              <a:ext uri="{FF2B5EF4-FFF2-40B4-BE49-F238E27FC236}">
                <a16:creationId xmlns:a16="http://schemas.microsoft.com/office/drawing/2014/main" id="{FD6CCE5E-6896-40E2-A85A-42B25E118086}"/>
              </a:ext>
            </a:extLst>
          </p:cNvPr>
          <p:cNvSpPr txBox="1">
            <a:spLocks/>
          </p:cNvSpPr>
          <p:nvPr/>
        </p:nvSpPr>
        <p:spPr bwMode="gray">
          <a:xfrm>
            <a:off x="633403" y="5406259"/>
            <a:ext cx="10957316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just"/>
            <a:r>
              <a:rPr lang="es-CO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Los representantes de los usuarios y de los servidores públicos de la entidad tendrán un periodo de dos (2) años y no podrán ser reelegidos para periodos consecutivos, ni podrán ser parte de las Juntas Directivas de las Empresas Sociales del Estado en más de dos ocasiones. </a:t>
            </a:r>
          </a:p>
        </p:txBody>
      </p:sp>
    </p:spTree>
    <p:extLst>
      <p:ext uri="{BB962C8B-B14F-4D97-AF65-F5344CB8AC3E}">
        <p14:creationId xmlns:p14="http://schemas.microsoft.com/office/powerpoint/2010/main" val="990553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contenido 2">
            <a:extLst>
              <a:ext uri="{FF2B5EF4-FFF2-40B4-BE49-F238E27FC236}">
                <a16:creationId xmlns:a16="http://schemas.microsoft.com/office/drawing/2014/main" id="{3E69D57F-4C00-4863-8ABE-8F5B372E17C3}"/>
              </a:ext>
            </a:extLst>
          </p:cNvPr>
          <p:cNvSpPr txBox="1">
            <a:spLocks/>
          </p:cNvSpPr>
          <p:nvPr/>
        </p:nvSpPr>
        <p:spPr>
          <a:xfrm>
            <a:off x="1298965" y="5041783"/>
            <a:ext cx="8825659" cy="23468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O" dirty="0"/>
          </a:p>
        </p:txBody>
      </p:sp>
      <p:sp>
        <p:nvSpPr>
          <p:cNvPr id="5" name="Marcador de contenido 2">
            <a:extLst>
              <a:ext uri="{FF2B5EF4-FFF2-40B4-BE49-F238E27FC236}">
                <a16:creationId xmlns:a16="http://schemas.microsoft.com/office/drawing/2014/main" id="{A0790612-7178-4D8F-8385-57977602E253}"/>
              </a:ext>
            </a:extLst>
          </p:cNvPr>
          <p:cNvSpPr txBox="1">
            <a:spLocks/>
          </p:cNvSpPr>
          <p:nvPr/>
        </p:nvSpPr>
        <p:spPr>
          <a:xfrm>
            <a:off x="753681" y="2495841"/>
            <a:ext cx="8825659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dirty="0"/>
              <a:t>)</a:t>
            </a:r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063FF414-9098-4857-A69C-1E87D25C79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320" y="301654"/>
            <a:ext cx="9336947" cy="6254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5952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la de reuniones Ion">
  <a:themeElements>
    <a:clrScheme name="Ion Boardroom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Ion Boardroom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260</TotalTime>
  <Words>664</Words>
  <Application>Microsoft Office PowerPoint</Application>
  <PresentationFormat>Panorámica</PresentationFormat>
  <Paragraphs>44</Paragraphs>
  <Slides>19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19</vt:i4>
      </vt:variant>
    </vt:vector>
  </HeadingPairs>
  <TitlesOfParts>
    <vt:vector size="24" baseType="lpstr">
      <vt:lpstr>Arial</vt:lpstr>
      <vt:lpstr>Century Gothic</vt:lpstr>
      <vt:lpstr>Open Sans</vt:lpstr>
      <vt:lpstr>Wingdings 3</vt:lpstr>
      <vt:lpstr>Sala de reuniones Ion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CARGOS QUE DEBEN CONFORMAR EL COMITÉ 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Calidad</dc:creator>
  <cp:lastModifiedBy>Andrea Marquez</cp:lastModifiedBy>
  <cp:revision>13</cp:revision>
  <dcterms:created xsi:type="dcterms:W3CDTF">2020-10-19T21:45:47Z</dcterms:created>
  <dcterms:modified xsi:type="dcterms:W3CDTF">2020-10-28T15:39:54Z</dcterms:modified>
</cp:coreProperties>
</file>